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Nuni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B7D1C5-B3DA-4042-8286-292402873FD1}">
  <a:tblStyle styleId="{83B7D1C5-B3DA-4042-8286-292402873F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36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a129f9cf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a129f9cf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a129f9cfc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a129f9cf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a1d2bc52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a1d2bc5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a129f9cfc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8a129f9cf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a129f9cfc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a129f9cf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a129f9cf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a129f9cf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a129f9cfc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a129f9cf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a129f9cfc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a129f9cf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a129f9cfc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a129f9cf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a129f9cfc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a129f9cf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95733bfb3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95733bfb3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a129f9cf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a129f9c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a:lvl1pPr>
            <a:lvl2pPr marL="914400" lvl="1" indent="-298450" algn="ctr" rtl="0">
              <a:spcBef>
                <a:spcPts val="1600"/>
              </a:spcBef>
              <a:spcAft>
                <a:spcPts val="0"/>
              </a:spcAft>
              <a:buSzPts val="1100"/>
              <a:buChar char="○"/>
              <a:defRPr/>
            </a:lvl2pPr>
            <a:lvl3pPr marL="1371600" lvl="2" indent="-298450" algn="ctr" rtl="0">
              <a:spcBef>
                <a:spcPts val="1600"/>
              </a:spcBef>
              <a:spcAft>
                <a:spcPts val="0"/>
              </a:spcAft>
              <a:buSzPts val="1100"/>
              <a:buChar char="■"/>
              <a:defRPr/>
            </a:lvl3pPr>
            <a:lvl4pPr marL="1828800" lvl="3" indent="-298450" algn="ctr" rtl="0">
              <a:spcBef>
                <a:spcPts val="1600"/>
              </a:spcBef>
              <a:spcAft>
                <a:spcPts val="0"/>
              </a:spcAft>
              <a:buSzPts val="1100"/>
              <a:buChar char="●"/>
              <a:defRPr/>
            </a:lvl4pPr>
            <a:lvl5pPr marL="2286000" lvl="4" indent="-298450" algn="ctr" rtl="0">
              <a:spcBef>
                <a:spcPts val="1600"/>
              </a:spcBef>
              <a:spcAft>
                <a:spcPts val="0"/>
              </a:spcAft>
              <a:buSzPts val="1100"/>
              <a:buChar char="○"/>
              <a:defRPr/>
            </a:lvl5pPr>
            <a:lvl6pPr marL="2743200" lvl="5" indent="-298450" algn="ctr" rtl="0">
              <a:spcBef>
                <a:spcPts val="1600"/>
              </a:spcBef>
              <a:spcAft>
                <a:spcPts val="0"/>
              </a:spcAft>
              <a:buSzPts val="1100"/>
              <a:buChar char="■"/>
              <a:defRPr/>
            </a:lvl6pPr>
            <a:lvl7pPr marL="3200400" lvl="6" indent="-298450" algn="ctr" rtl="0">
              <a:spcBef>
                <a:spcPts val="1600"/>
              </a:spcBef>
              <a:spcAft>
                <a:spcPts val="0"/>
              </a:spcAft>
              <a:buSzPts val="1100"/>
              <a:buChar char="●"/>
              <a:defRPr/>
            </a:lvl7pPr>
            <a:lvl8pPr marL="3657600" lvl="7" indent="-298450" algn="ctr" rtl="0">
              <a:spcBef>
                <a:spcPts val="1600"/>
              </a:spcBef>
              <a:spcAft>
                <a:spcPts val="0"/>
              </a:spcAft>
              <a:buSzPts val="1100"/>
              <a:buChar char="○"/>
              <a:defRPr/>
            </a:lvl8pPr>
            <a:lvl9pPr marL="4114800" lvl="8" indent="-298450" algn="ctr" rtl="0">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rtl="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chinaguide.com/destination/great-wall-of-china" TargetMode="External"/><Relationship Id="rId7" Type="http://schemas.openxmlformats.org/officeDocument/2006/relationships/hyperlink" Target="https://www.airpano.com/360photo/Taj-Mahal-India/"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google.com/maps/@27.1737154,78.0420194,3a,75y,9.12h,89.93t/data=!3m6!1e1!3m4!1sz1J2kgnS2xmJQTOPTcHIVg!2e0!7i13312!8i6656?hl=en%2F%2Fwww.google.com%2Fmaps%2Fpreview%2F%4027.173385%2C78.042122%2C3a%2C75y%2C1.38h%2C89.29t%2Fdata%3D%213m5%211e1%213m3%211sypwvZafR9EHGbeK0JPItLg%212e0%213e5%3Fhl%3Den" TargetMode="External"/><Relationship Id="rId5" Type="http://schemas.openxmlformats.org/officeDocument/2006/relationships/hyperlink" Target="https://www.youvisit.com/tour/machupicchu" TargetMode="External"/><Relationship Id="rId4" Type="http://schemas.openxmlformats.org/officeDocument/2006/relationships/hyperlink" Target="http://www.airpano.com/360photo/China-Great-Wal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touristtube.com/Things-to-do-in-Rome/Colosseum-360" TargetMode="External"/><Relationship Id="rId3" Type="http://schemas.openxmlformats.org/officeDocument/2006/relationships/hyperlink" Target="http://visitpetra.jo/Pages/viewpage.aspx?pageID=140" TargetMode="External"/><Relationship Id="rId7" Type="http://schemas.openxmlformats.org/officeDocument/2006/relationships/hyperlink" Target="https://www.il-colosseo.it/en/visita_virtuale_colosseo.php"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3dmekanlar.com/en/the-pyramids.html" TargetMode="External"/><Relationship Id="rId11" Type="http://schemas.openxmlformats.org/officeDocument/2006/relationships/hyperlink" Target="https://www.youvisit.com/tour/brazil" TargetMode="External"/><Relationship Id="rId5" Type="http://schemas.openxmlformats.org/officeDocument/2006/relationships/hyperlink" Target="https://secretldn.com/eurostar-passport-free-travel/" TargetMode="External"/><Relationship Id="rId10" Type="http://schemas.openxmlformats.org/officeDocument/2006/relationships/hyperlink" Target="http://www.worldtour360.com/360.php?country=Brazil&amp;swf=ChristtheRedeemer20091227&amp;lang=en" TargetMode="External"/><Relationship Id="rId4" Type="http://schemas.openxmlformats.org/officeDocument/2006/relationships/hyperlink" Target="https://www.google.co.uk/maps/about/behind-the-scenes/streetview/treks/petra/" TargetMode="External"/><Relationship Id="rId9" Type="http://schemas.openxmlformats.org/officeDocument/2006/relationships/hyperlink" Target="https://www.airpano.com/360photo/Christ-the-Redeeme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MODERN WONDERS OF THE WORLD</a:t>
            </a:r>
            <a:endParaRPr/>
          </a:p>
        </p:txBody>
      </p:sp>
      <p:sp>
        <p:nvSpPr>
          <p:cNvPr id="129" name="Google Shape;129;p13"/>
          <p:cNvSpPr txBox="1">
            <a:spLocks noGrp="1"/>
          </p:cNvSpPr>
          <p:nvPr>
            <p:ph type="subTitle" idx="1"/>
          </p:nvPr>
        </p:nvSpPr>
        <p:spPr>
          <a:xfrm>
            <a:off x="1891350" y="3609883"/>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VIRTUAL SCHOOL TRIP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311000" y="312650"/>
            <a:ext cx="85383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Exchange rate challenge.</a:t>
            </a:r>
            <a:endParaRPr/>
          </a:p>
          <a:p>
            <a:pPr marL="0" lvl="0" indent="0" algn="l" rtl="0">
              <a:spcBef>
                <a:spcPts val="0"/>
              </a:spcBef>
              <a:spcAft>
                <a:spcPts val="0"/>
              </a:spcAft>
              <a:buNone/>
            </a:pPr>
            <a:r>
              <a:rPr lang="en" sz="2000"/>
              <a:t>How much would the following items cost if you had to convert from pounds to the local currency (money)</a:t>
            </a:r>
            <a:endParaRPr/>
          </a:p>
        </p:txBody>
      </p:sp>
      <p:sp>
        <p:nvSpPr>
          <p:cNvPr id="198" name="Google Shape;198;p22"/>
          <p:cNvSpPr txBox="1">
            <a:spLocks noGrp="1"/>
          </p:cNvSpPr>
          <p:nvPr>
            <p:ph type="body" idx="1"/>
          </p:nvPr>
        </p:nvSpPr>
        <p:spPr>
          <a:xfrm>
            <a:off x="311125" y="1618900"/>
            <a:ext cx="85383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u="sng"/>
              <a:t>Exchange rates:</a:t>
            </a:r>
            <a:endParaRPr sz="2500" b="1" u="sng"/>
          </a:p>
          <a:p>
            <a:pPr marL="0" lvl="0" indent="0" algn="l" rtl="0">
              <a:spcBef>
                <a:spcPts val="1600"/>
              </a:spcBef>
              <a:spcAft>
                <a:spcPts val="0"/>
              </a:spcAft>
              <a:buNone/>
            </a:pPr>
            <a:r>
              <a:rPr lang="en" sz="1700" b="1"/>
              <a:t>PYRAMID OF GIZA:</a:t>
            </a:r>
            <a:r>
              <a:rPr lang="en" sz="1700"/>
              <a:t>  Great British Pound (GBP) - Egyptian Pound (</a:t>
            </a:r>
            <a:r>
              <a:rPr lang="en" sz="1700" b="1">
                <a:solidFill>
                  <a:srgbClr val="FF0000"/>
                </a:solidFill>
              </a:rPr>
              <a:t>1 GBP = 20 Egyptian Pounds</a:t>
            </a:r>
            <a:r>
              <a:rPr lang="en" sz="1700"/>
              <a:t>)</a:t>
            </a:r>
            <a:endParaRPr sz="1700"/>
          </a:p>
          <a:p>
            <a:pPr marL="0" lvl="0" indent="0" algn="l" rtl="0">
              <a:spcBef>
                <a:spcPts val="1600"/>
              </a:spcBef>
              <a:spcAft>
                <a:spcPts val="0"/>
              </a:spcAft>
              <a:buNone/>
            </a:pPr>
            <a:r>
              <a:rPr lang="en" sz="1700" b="1"/>
              <a:t>COLOSSEUM:</a:t>
            </a:r>
            <a:r>
              <a:rPr lang="en" sz="1700"/>
              <a:t>  Great British Pound (GBP) - Italian Euro (</a:t>
            </a:r>
            <a:r>
              <a:rPr lang="en" sz="1700" b="1">
                <a:solidFill>
                  <a:srgbClr val="FF0000"/>
                </a:solidFill>
              </a:rPr>
              <a:t>1 GBP = 1.5 Italian Euros</a:t>
            </a:r>
            <a:r>
              <a:rPr lang="en" sz="1700"/>
              <a:t>)</a:t>
            </a:r>
            <a:endParaRPr sz="1700"/>
          </a:p>
          <a:p>
            <a:pPr marL="0" lvl="0" indent="0" algn="l" rtl="0">
              <a:spcBef>
                <a:spcPts val="1600"/>
              </a:spcBef>
              <a:spcAft>
                <a:spcPts val="0"/>
              </a:spcAft>
              <a:buNone/>
            </a:pPr>
            <a:r>
              <a:rPr lang="en" sz="1700" b="1"/>
              <a:t>MACHU PICCHU: </a:t>
            </a:r>
            <a:r>
              <a:rPr lang="en" sz="1700"/>
              <a:t> Great British Pound (GBP) - Peruvial Sol (</a:t>
            </a:r>
            <a:r>
              <a:rPr lang="en" sz="1700" b="1">
                <a:solidFill>
                  <a:srgbClr val="FF0000"/>
                </a:solidFill>
              </a:rPr>
              <a:t>1 GBP = 5 Peruvian Sol</a:t>
            </a:r>
            <a:r>
              <a:rPr lang="en" sz="1700"/>
              <a:t>)</a:t>
            </a:r>
            <a:endParaRPr sz="1700"/>
          </a:p>
          <a:p>
            <a:pPr marL="0" lvl="0" indent="0" algn="l" rtl="0">
              <a:spcBef>
                <a:spcPts val="1600"/>
              </a:spcBef>
              <a:spcAft>
                <a:spcPts val="0"/>
              </a:spcAft>
              <a:buNone/>
            </a:pPr>
            <a:r>
              <a:rPr lang="en" sz="1700" b="1"/>
              <a:t>TAJ MAHAL:</a:t>
            </a:r>
            <a:r>
              <a:rPr lang="en" sz="1700"/>
              <a:t>  Great British Pound (GBP) - Indian Rupee (</a:t>
            </a:r>
            <a:r>
              <a:rPr lang="en" sz="1700" b="1">
                <a:solidFill>
                  <a:srgbClr val="FF0000"/>
                </a:solidFill>
              </a:rPr>
              <a:t>1 GBP = 20 Indian Rupee</a:t>
            </a:r>
            <a:r>
              <a:rPr lang="en" sz="1700"/>
              <a:t>)</a:t>
            </a:r>
            <a:endParaRPr sz="1700"/>
          </a:p>
          <a:p>
            <a:pPr marL="0" lvl="0" indent="0" algn="l" rtl="0">
              <a:spcBef>
                <a:spcPts val="1600"/>
              </a:spcBef>
              <a:spcAft>
                <a:spcPts val="1600"/>
              </a:spcAft>
              <a:buNone/>
            </a:pPr>
            <a:r>
              <a:rPr lang="en" sz="1700" b="1"/>
              <a:t>GREAT WALL OF CHINA:</a:t>
            </a:r>
            <a:r>
              <a:rPr lang="en" sz="1700"/>
              <a:t>  Great British Pound - Chinese Yuan (</a:t>
            </a:r>
            <a:r>
              <a:rPr lang="en" sz="1700" b="1">
                <a:solidFill>
                  <a:srgbClr val="FF0000"/>
                </a:solidFill>
              </a:rPr>
              <a:t>1 GBP = 8 Chinese Yuan</a:t>
            </a:r>
            <a:r>
              <a:rPr lang="en" sz="1700"/>
              <a:t>) </a:t>
            </a:r>
            <a:endParaRPr sz="1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aphicFrame>
        <p:nvGraphicFramePr>
          <p:cNvPr id="203" name="Google Shape;203;p23"/>
          <p:cNvGraphicFramePr/>
          <p:nvPr/>
        </p:nvGraphicFramePr>
        <p:xfrm>
          <a:off x="239875" y="258890"/>
          <a:ext cx="3000000" cy="3000000"/>
        </p:xfrm>
        <a:graphic>
          <a:graphicData uri="http://schemas.openxmlformats.org/drawingml/2006/table">
            <a:tbl>
              <a:tblPr>
                <a:noFill/>
                <a:tableStyleId>{83B7D1C5-B3DA-4042-8286-292402873FD1}</a:tableStyleId>
              </a:tblPr>
              <a:tblGrid>
                <a:gridCol w="2057550">
                  <a:extLst>
                    <a:ext uri="{9D8B030D-6E8A-4147-A177-3AD203B41FA5}">
                      <a16:colId xmlns:a16="http://schemas.microsoft.com/office/drawing/2014/main" val="20000"/>
                    </a:ext>
                  </a:extLst>
                </a:gridCol>
                <a:gridCol w="1574225">
                  <a:extLst>
                    <a:ext uri="{9D8B030D-6E8A-4147-A177-3AD203B41FA5}">
                      <a16:colId xmlns:a16="http://schemas.microsoft.com/office/drawing/2014/main" val="20001"/>
                    </a:ext>
                  </a:extLst>
                </a:gridCol>
                <a:gridCol w="1623750">
                  <a:extLst>
                    <a:ext uri="{9D8B030D-6E8A-4147-A177-3AD203B41FA5}">
                      <a16:colId xmlns:a16="http://schemas.microsoft.com/office/drawing/2014/main" val="20002"/>
                    </a:ext>
                  </a:extLst>
                </a:gridCol>
                <a:gridCol w="1648600">
                  <a:extLst>
                    <a:ext uri="{9D8B030D-6E8A-4147-A177-3AD203B41FA5}">
                      <a16:colId xmlns:a16="http://schemas.microsoft.com/office/drawing/2014/main" val="20003"/>
                    </a:ext>
                  </a:extLst>
                </a:gridCol>
                <a:gridCol w="1772500">
                  <a:extLst>
                    <a:ext uri="{9D8B030D-6E8A-4147-A177-3AD203B41FA5}">
                      <a16:colId xmlns:a16="http://schemas.microsoft.com/office/drawing/2014/main" val="20004"/>
                    </a:ext>
                  </a:extLst>
                </a:gridCol>
              </a:tblGrid>
              <a:tr h="6999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300" b="1">
                          <a:solidFill>
                            <a:srgbClr val="0000FF"/>
                          </a:solidFill>
                        </a:rPr>
                        <a:t>Entrance Ticket</a:t>
                      </a:r>
                      <a:r>
                        <a:rPr lang="en" sz="1300"/>
                        <a:t> (cost = £10 GBP)</a:t>
                      </a:r>
                      <a:endParaRPr sz="1300"/>
                    </a:p>
                  </a:txBody>
                  <a:tcPr marL="91425" marR="91425" marT="91425" marB="91425"/>
                </a:tc>
                <a:tc>
                  <a:txBody>
                    <a:bodyPr/>
                    <a:lstStyle/>
                    <a:p>
                      <a:pPr marL="0" lvl="0" indent="0" algn="l" rtl="0">
                        <a:spcBef>
                          <a:spcPts val="0"/>
                        </a:spcBef>
                        <a:spcAft>
                          <a:spcPts val="0"/>
                        </a:spcAft>
                        <a:buNone/>
                      </a:pPr>
                      <a:r>
                        <a:rPr lang="en" sz="1300" b="1">
                          <a:solidFill>
                            <a:srgbClr val="0000FF"/>
                          </a:solidFill>
                        </a:rPr>
                        <a:t>Sightseeing guide</a:t>
                      </a:r>
                      <a:endParaRPr sz="1300" b="1">
                        <a:solidFill>
                          <a:srgbClr val="0000FF"/>
                        </a:solidFill>
                      </a:endParaRPr>
                    </a:p>
                    <a:p>
                      <a:pPr marL="0" lvl="0" indent="0" algn="l" rtl="0">
                        <a:spcBef>
                          <a:spcPts val="0"/>
                        </a:spcBef>
                        <a:spcAft>
                          <a:spcPts val="0"/>
                        </a:spcAft>
                        <a:buNone/>
                      </a:pPr>
                      <a:r>
                        <a:rPr lang="en" sz="1300"/>
                        <a:t>(Cost = £8 GBP)</a:t>
                      </a:r>
                      <a:endParaRPr sz="1300"/>
                    </a:p>
                  </a:txBody>
                  <a:tcPr marL="91425" marR="91425" marT="91425" marB="91425"/>
                </a:tc>
                <a:tc>
                  <a:txBody>
                    <a:bodyPr/>
                    <a:lstStyle/>
                    <a:p>
                      <a:pPr marL="0" lvl="0" indent="0" algn="l" rtl="0">
                        <a:spcBef>
                          <a:spcPts val="0"/>
                        </a:spcBef>
                        <a:spcAft>
                          <a:spcPts val="0"/>
                        </a:spcAft>
                        <a:buNone/>
                      </a:pPr>
                      <a:r>
                        <a:rPr lang="en" sz="1300" b="1">
                          <a:solidFill>
                            <a:srgbClr val="0000FF"/>
                          </a:solidFill>
                        </a:rPr>
                        <a:t>Souvenir</a:t>
                      </a:r>
                      <a:endParaRPr sz="1300" b="1">
                        <a:solidFill>
                          <a:srgbClr val="0000FF"/>
                        </a:solidFill>
                      </a:endParaRPr>
                    </a:p>
                    <a:p>
                      <a:pPr marL="0" lvl="0" indent="0" algn="l" rtl="0">
                        <a:spcBef>
                          <a:spcPts val="0"/>
                        </a:spcBef>
                        <a:spcAft>
                          <a:spcPts val="0"/>
                        </a:spcAft>
                        <a:buNone/>
                      </a:pPr>
                      <a:r>
                        <a:rPr lang="en" sz="1300"/>
                        <a:t>(Cost = £7.50 GBP)</a:t>
                      </a:r>
                      <a:endParaRPr sz="1300"/>
                    </a:p>
                  </a:txBody>
                  <a:tcPr marL="91425" marR="91425" marT="91425" marB="91425"/>
                </a:tc>
                <a:tc>
                  <a:txBody>
                    <a:bodyPr/>
                    <a:lstStyle/>
                    <a:p>
                      <a:pPr marL="0" lvl="0" indent="0" algn="l" rtl="0">
                        <a:spcBef>
                          <a:spcPts val="0"/>
                        </a:spcBef>
                        <a:spcAft>
                          <a:spcPts val="0"/>
                        </a:spcAft>
                        <a:buNone/>
                      </a:pPr>
                      <a:r>
                        <a:rPr lang="en" sz="1300" b="1">
                          <a:solidFill>
                            <a:srgbClr val="0000FF"/>
                          </a:solidFill>
                        </a:rPr>
                        <a:t>Food and Drink</a:t>
                      </a:r>
                      <a:endParaRPr sz="1300" b="1">
                        <a:solidFill>
                          <a:srgbClr val="0000FF"/>
                        </a:solidFill>
                      </a:endParaRPr>
                    </a:p>
                    <a:p>
                      <a:pPr marL="0" lvl="0" indent="0" algn="l" rtl="0">
                        <a:spcBef>
                          <a:spcPts val="0"/>
                        </a:spcBef>
                        <a:spcAft>
                          <a:spcPts val="0"/>
                        </a:spcAft>
                        <a:buNone/>
                      </a:pPr>
                      <a:r>
                        <a:rPr lang="en" sz="1300"/>
                        <a:t>(Cost = £12.50 GBP)</a:t>
                      </a:r>
                      <a:endParaRPr sz="1300"/>
                    </a:p>
                  </a:txBody>
                  <a:tcPr marL="91425" marR="91425" marT="91425" marB="91425"/>
                </a:tc>
                <a:extLst>
                  <a:ext uri="{0D108BD9-81ED-4DB2-BD59-A6C34878D82A}">
                    <a16:rowId xmlns:a16="http://schemas.microsoft.com/office/drawing/2014/main" val="10000"/>
                  </a:ext>
                </a:extLst>
              </a:tr>
              <a:tr h="823750">
                <a:tc>
                  <a:txBody>
                    <a:bodyPr/>
                    <a:lstStyle/>
                    <a:p>
                      <a:pPr marL="0" lvl="0" indent="0" algn="l" rtl="0">
                        <a:spcBef>
                          <a:spcPts val="0"/>
                        </a:spcBef>
                        <a:spcAft>
                          <a:spcPts val="0"/>
                        </a:spcAft>
                        <a:buNone/>
                      </a:pPr>
                      <a:r>
                        <a:rPr lang="en" sz="1200" b="1"/>
                        <a:t>PYRAMID OF GIZA</a:t>
                      </a:r>
                      <a:endParaRPr sz="1200" b="1"/>
                    </a:p>
                    <a:p>
                      <a:pPr marL="0" lvl="0" indent="0" algn="l" rtl="0">
                        <a:spcBef>
                          <a:spcPts val="0"/>
                        </a:spcBef>
                        <a:spcAft>
                          <a:spcPts val="0"/>
                        </a:spcAft>
                        <a:buNone/>
                      </a:pPr>
                      <a:r>
                        <a:rPr lang="en" sz="1200"/>
                        <a:t>1GBP = 20 Egyptian pounds</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782275">
                <a:tc>
                  <a:txBody>
                    <a:bodyPr/>
                    <a:lstStyle/>
                    <a:p>
                      <a:pPr marL="0" lvl="0" indent="0" algn="l" rtl="0">
                        <a:spcBef>
                          <a:spcPts val="0"/>
                        </a:spcBef>
                        <a:spcAft>
                          <a:spcPts val="0"/>
                        </a:spcAft>
                        <a:buNone/>
                      </a:pPr>
                      <a:r>
                        <a:rPr lang="en" sz="1200" b="1"/>
                        <a:t>COLOSSEUM</a:t>
                      </a:r>
                      <a:endParaRPr sz="1200" b="1"/>
                    </a:p>
                    <a:p>
                      <a:pPr marL="0" lvl="0" indent="0" algn="l" rtl="0">
                        <a:spcBef>
                          <a:spcPts val="0"/>
                        </a:spcBef>
                        <a:spcAft>
                          <a:spcPts val="0"/>
                        </a:spcAft>
                        <a:buNone/>
                      </a:pPr>
                      <a:r>
                        <a:rPr lang="en" sz="1200"/>
                        <a:t>1GBP = 1.5 Italian Euros</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745075">
                <a:tc>
                  <a:txBody>
                    <a:bodyPr/>
                    <a:lstStyle/>
                    <a:p>
                      <a:pPr marL="0" lvl="0" indent="0" algn="l" rtl="0">
                        <a:spcBef>
                          <a:spcPts val="0"/>
                        </a:spcBef>
                        <a:spcAft>
                          <a:spcPts val="0"/>
                        </a:spcAft>
                        <a:buNone/>
                      </a:pPr>
                      <a:r>
                        <a:rPr lang="en" sz="1200" b="1"/>
                        <a:t>MACHU PICCHU</a:t>
                      </a:r>
                      <a:endParaRPr sz="1200" b="1"/>
                    </a:p>
                    <a:p>
                      <a:pPr marL="0" lvl="0" indent="0" algn="l" rtl="0">
                        <a:spcBef>
                          <a:spcPts val="0"/>
                        </a:spcBef>
                        <a:spcAft>
                          <a:spcPts val="0"/>
                        </a:spcAft>
                        <a:buNone/>
                      </a:pPr>
                      <a:r>
                        <a:rPr lang="en" sz="1200"/>
                        <a:t>1GBP = 5 Peruvian Sol</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782275">
                <a:tc>
                  <a:txBody>
                    <a:bodyPr/>
                    <a:lstStyle/>
                    <a:p>
                      <a:pPr marL="0" lvl="0" indent="0" algn="l" rtl="0">
                        <a:spcBef>
                          <a:spcPts val="0"/>
                        </a:spcBef>
                        <a:spcAft>
                          <a:spcPts val="0"/>
                        </a:spcAft>
                        <a:buNone/>
                      </a:pPr>
                      <a:r>
                        <a:rPr lang="en" sz="1200" b="1"/>
                        <a:t>TAJ MAHAL</a:t>
                      </a:r>
                      <a:endParaRPr sz="1200" b="1"/>
                    </a:p>
                    <a:p>
                      <a:pPr marL="0" lvl="0" indent="0" algn="l" rtl="0">
                        <a:spcBef>
                          <a:spcPts val="0"/>
                        </a:spcBef>
                        <a:spcAft>
                          <a:spcPts val="0"/>
                        </a:spcAft>
                        <a:buNone/>
                      </a:pPr>
                      <a:r>
                        <a:rPr lang="en" sz="1200"/>
                        <a:t>1GBP = 100 Indian Rupees</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856625">
                <a:tc>
                  <a:txBody>
                    <a:bodyPr/>
                    <a:lstStyle/>
                    <a:p>
                      <a:pPr marL="0" lvl="0" indent="0" algn="l" rtl="0">
                        <a:spcBef>
                          <a:spcPts val="0"/>
                        </a:spcBef>
                        <a:spcAft>
                          <a:spcPts val="0"/>
                        </a:spcAft>
                        <a:buNone/>
                      </a:pPr>
                      <a:r>
                        <a:rPr lang="en" sz="1200" b="1"/>
                        <a:t>GREAT WALL OF CHINA</a:t>
                      </a:r>
                      <a:endParaRPr sz="1200" b="1"/>
                    </a:p>
                    <a:p>
                      <a:pPr marL="0" lvl="0" indent="0" algn="l" rtl="0">
                        <a:spcBef>
                          <a:spcPts val="0"/>
                        </a:spcBef>
                        <a:spcAft>
                          <a:spcPts val="0"/>
                        </a:spcAft>
                        <a:buNone/>
                      </a:pPr>
                      <a:r>
                        <a:rPr lang="en" sz="1200"/>
                        <a:t>1GBP = 8 Chinese Yuan</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4"/>
          <p:cNvSpPr txBox="1">
            <a:spLocks noGrp="1"/>
          </p:cNvSpPr>
          <p:nvPr>
            <p:ph type="title"/>
          </p:nvPr>
        </p:nvSpPr>
        <p:spPr>
          <a:xfrm>
            <a:off x="354250" y="206325"/>
            <a:ext cx="8420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Pyramid puzzles…(be careful to work out the rule before you try and complete the boxes)</a:t>
            </a:r>
            <a:endParaRPr/>
          </a:p>
        </p:txBody>
      </p:sp>
      <p:pic>
        <p:nvPicPr>
          <p:cNvPr id="209" name="Google Shape;209;p24"/>
          <p:cNvPicPr preferRelativeResize="0"/>
          <p:nvPr/>
        </p:nvPicPr>
        <p:blipFill>
          <a:blip r:embed="rId3">
            <a:alphaModFix/>
          </a:blip>
          <a:stretch>
            <a:fillRect/>
          </a:stretch>
        </p:blipFill>
        <p:spPr>
          <a:xfrm>
            <a:off x="3505200" y="1266800"/>
            <a:ext cx="2723127" cy="3038500"/>
          </a:xfrm>
          <a:prstGeom prst="rect">
            <a:avLst/>
          </a:prstGeom>
          <a:noFill/>
          <a:ln>
            <a:noFill/>
          </a:ln>
          <a:effectLst>
            <a:outerShdw blurRad="57150" dist="152400" dir="5400000" algn="bl" rotWithShape="0">
              <a:schemeClr val="accent6">
                <a:alpha val="82000"/>
              </a:schemeClr>
            </a:outerShdw>
          </a:effectLst>
        </p:spPr>
      </p:pic>
      <p:pic>
        <p:nvPicPr>
          <p:cNvPr id="210" name="Google Shape;210;p24"/>
          <p:cNvPicPr preferRelativeResize="0"/>
          <p:nvPr/>
        </p:nvPicPr>
        <p:blipFill>
          <a:blip r:embed="rId4">
            <a:alphaModFix/>
          </a:blip>
          <a:stretch>
            <a:fillRect/>
          </a:stretch>
        </p:blipFill>
        <p:spPr>
          <a:xfrm>
            <a:off x="354250" y="1431750"/>
            <a:ext cx="3004526" cy="2949751"/>
          </a:xfrm>
          <a:prstGeom prst="rect">
            <a:avLst/>
          </a:prstGeom>
          <a:noFill/>
          <a:ln>
            <a:noFill/>
          </a:ln>
          <a:effectLst>
            <a:outerShdw blurRad="57150" dist="95250" dir="9660000" algn="bl" rotWithShape="0">
              <a:srgbClr val="BF9000">
                <a:alpha val="84000"/>
              </a:srgbClr>
            </a:outerShdw>
          </a:effectLst>
        </p:spPr>
      </p:pic>
      <p:pic>
        <p:nvPicPr>
          <p:cNvPr id="211" name="Google Shape;211;p24"/>
          <p:cNvPicPr preferRelativeResize="0"/>
          <p:nvPr/>
        </p:nvPicPr>
        <p:blipFill>
          <a:blip r:embed="rId5">
            <a:alphaModFix/>
          </a:blip>
          <a:stretch>
            <a:fillRect/>
          </a:stretch>
        </p:blipFill>
        <p:spPr>
          <a:xfrm>
            <a:off x="6293977" y="1313325"/>
            <a:ext cx="2610873" cy="2945447"/>
          </a:xfrm>
          <a:prstGeom prst="rect">
            <a:avLst/>
          </a:prstGeom>
          <a:noFill/>
          <a:ln>
            <a:noFill/>
          </a:ln>
          <a:effectLst>
            <a:outerShdw blurRad="57150" dist="85725" dir="5400000" algn="bl" rotWithShape="0">
              <a:srgbClr val="FF0000">
                <a:alpha val="50000"/>
              </a:srgbClr>
            </a:outerShdw>
          </a:effectLst>
        </p:spPr>
      </p:pic>
      <p:sp>
        <p:nvSpPr>
          <p:cNvPr id="212" name="Google Shape;212;p24"/>
          <p:cNvSpPr txBox="1"/>
          <p:nvPr/>
        </p:nvSpPr>
        <p:spPr>
          <a:xfrm>
            <a:off x="1440000" y="4398025"/>
            <a:ext cx="11898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0000"/>
                </a:solidFill>
                <a:latin typeface="Calibri"/>
                <a:ea typeface="Calibri"/>
                <a:cs typeface="Calibri"/>
                <a:sym typeface="Calibri"/>
              </a:rPr>
              <a:t>Easier</a:t>
            </a:r>
            <a:endParaRPr sz="1700" b="1">
              <a:solidFill>
                <a:srgbClr val="FF0000"/>
              </a:solidFill>
              <a:latin typeface="Calibri"/>
              <a:ea typeface="Calibri"/>
              <a:cs typeface="Calibri"/>
              <a:sym typeface="Calibri"/>
            </a:endParaRPr>
          </a:p>
        </p:txBody>
      </p:sp>
      <p:sp>
        <p:nvSpPr>
          <p:cNvPr id="213" name="Google Shape;213;p24"/>
          <p:cNvSpPr txBox="1"/>
          <p:nvPr/>
        </p:nvSpPr>
        <p:spPr>
          <a:xfrm>
            <a:off x="4331500" y="4398025"/>
            <a:ext cx="11898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0000"/>
                </a:solidFill>
                <a:latin typeface="Calibri"/>
                <a:ea typeface="Calibri"/>
                <a:cs typeface="Calibri"/>
                <a:sym typeface="Calibri"/>
              </a:rPr>
              <a:t>Tricky</a:t>
            </a:r>
            <a:endParaRPr sz="1700" b="1">
              <a:solidFill>
                <a:srgbClr val="FF0000"/>
              </a:solidFill>
              <a:latin typeface="Calibri"/>
              <a:ea typeface="Calibri"/>
              <a:cs typeface="Calibri"/>
              <a:sym typeface="Calibri"/>
            </a:endParaRPr>
          </a:p>
          <a:p>
            <a:pPr marL="0" lvl="0" indent="0" algn="l" rtl="0">
              <a:spcBef>
                <a:spcPts val="0"/>
              </a:spcBef>
              <a:spcAft>
                <a:spcPts val="0"/>
              </a:spcAft>
              <a:buNone/>
            </a:pPr>
            <a:endParaRPr sz="1700" b="1">
              <a:solidFill>
                <a:srgbClr val="FF0000"/>
              </a:solidFill>
              <a:latin typeface="Calibri"/>
              <a:ea typeface="Calibri"/>
              <a:cs typeface="Calibri"/>
              <a:sym typeface="Calibri"/>
            </a:endParaRPr>
          </a:p>
        </p:txBody>
      </p:sp>
      <p:sp>
        <p:nvSpPr>
          <p:cNvPr id="214" name="Google Shape;214;p24"/>
          <p:cNvSpPr txBox="1"/>
          <p:nvPr/>
        </p:nvSpPr>
        <p:spPr>
          <a:xfrm>
            <a:off x="7004500" y="4305300"/>
            <a:ext cx="11898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0000"/>
                </a:solidFill>
                <a:latin typeface="Calibri"/>
                <a:ea typeface="Calibri"/>
                <a:cs typeface="Calibri"/>
                <a:sym typeface="Calibri"/>
              </a:rPr>
              <a:t>Expert</a:t>
            </a:r>
            <a:endParaRPr sz="1700" b="1">
              <a:solidFill>
                <a:srgbClr val="FF0000"/>
              </a:solidFill>
              <a:latin typeface="Calibri"/>
              <a:ea typeface="Calibri"/>
              <a:cs typeface="Calibri"/>
              <a:sym typeface="Calibri"/>
            </a:endParaRPr>
          </a:p>
          <a:p>
            <a:pPr marL="0" lvl="0" indent="0" algn="l" rtl="0">
              <a:spcBef>
                <a:spcPts val="0"/>
              </a:spcBef>
              <a:spcAft>
                <a:spcPts val="0"/>
              </a:spcAft>
              <a:buNone/>
            </a:pPr>
            <a:endParaRPr sz="1700" b="1">
              <a:solidFill>
                <a:srgbClr val="FF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5"/>
          <p:cNvPicPr preferRelativeResize="0"/>
          <p:nvPr/>
        </p:nvPicPr>
        <p:blipFill>
          <a:blip r:embed="rId3">
            <a:alphaModFix/>
          </a:blip>
          <a:stretch>
            <a:fillRect/>
          </a:stretch>
        </p:blipFill>
        <p:spPr>
          <a:xfrm>
            <a:off x="161125" y="825800"/>
            <a:ext cx="8750150" cy="4180575"/>
          </a:xfrm>
          <a:prstGeom prst="rect">
            <a:avLst/>
          </a:prstGeom>
          <a:noFill/>
          <a:ln>
            <a:noFill/>
          </a:ln>
        </p:spPr>
      </p:pic>
      <p:sp>
        <p:nvSpPr>
          <p:cNvPr id="220" name="Google Shape;220;p25"/>
          <p:cNvSpPr txBox="1"/>
          <p:nvPr/>
        </p:nvSpPr>
        <p:spPr>
          <a:xfrm>
            <a:off x="185900" y="185900"/>
            <a:ext cx="8750100" cy="7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b="1">
                <a:latin typeface="Calibri"/>
                <a:ea typeface="Calibri"/>
                <a:cs typeface="Calibri"/>
                <a:sym typeface="Calibri"/>
              </a:rPr>
              <a:t>MAYAN ALPHABET</a:t>
            </a:r>
            <a:r>
              <a:rPr lang="en" sz="1500">
                <a:latin typeface="Calibri"/>
                <a:ea typeface="Calibri"/>
                <a:cs typeface="Calibri"/>
                <a:sym typeface="Calibri"/>
              </a:rPr>
              <a:t> (Note - the Mayans didn’t represent all the letters of our alphabet to you may have to create glyphs of your own to represent any missing letters you need to use!!</a:t>
            </a:r>
            <a:endParaRPr sz="15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ctrTitle"/>
          </p:nvPr>
        </p:nvSpPr>
        <p:spPr>
          <a:xfrm>
            <a:off x="272273" y="1123650"/>
            <a:ext cx="85521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Welcome to your virtual tour of the Modern Seven Wonders of the World!</a:t>
            </a:r>
            <a:endParaRPr/>
          </a:p>
        </p:txBody>
      </p:sp>
      <p:sp>
        <p:nvSpPr>
          <p:cNvPr id="135" name="Google Shape;135;p14"/>
          <p:cNvSpPr txBox="1">
            <a:spLocks noGrp="1"/>
          </p:cNvSpPr>
          <p:nvPr>
            <p:ph type="subTitle" idx="1"/>
          </p:nvPr>
        </p:nvSpPr>
        <p:spPr>
          <a:xfrm>
            <a:off x="569725" y="2731500"/>
            <a:ext cx="7994400" cy="12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 invite you to learn a little bit more about each of the Modern Wonders of the World and use the website links provided to take a tour of each Wonder.  When you have finished touring we have included a grid of learning challenges.  We suggest you complete 2 of the challenges each day.  Remember to keep sending us your work!</a:t>
            </a:r>
            <a:endParaRPr/>
          </a:p>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ctrTitle"/>
          </p:nvPr>
        </p:nvSpPr>
        <p:spPr>
          <a:xfrm>
            <a:off x="973350" y="1067425"/>
            <a:ext cx="76695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THE WEEK WILL WORK...</a:t>
            </a:r>
            <a:endParaRPr/>
          </a:p>
        </p:txBody>
      </p:sp>
      <p:sp>
        <p:nvSpPr>
          <p:cNvPr id="141" name="Google Shape;141;p15"/>
          <p:cNvSpPr txBox="1">
            <a:spLocks noGrp="1"/>
          </p:cNvSpPr>
          <p:nvPr>
            <p:ph type="subTitle" idx="1"/>
          </p:nvPr>
        </p:nvSpPr>
        <p:spPr>
          <a:xfrm>
            <a:off x="973350" y="2310450"/>
            <a:ext cx="75990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On Monday - take some time to explore all the different links and find out whatever you want about the different Wonders of the World.</a:t>
            </a:r>
            <a:endParaRPr/>
          </a:p>
          <a:p>
            <a:pPr marL="0" lvl="0" indent="0" algn="ctr" rtl="0">
              <a:spcBef>
                <a:spcPts val="0"/>
              </a:spcBef>
              <a:spcAft>
                <a:spcPts val="0"/>
              </a:spcAft>
              <a:buNone/>
            </a:pPr>
            <a:r>
              <a:rPr lang="en"/>
              <a:t>Every day after that - choose at least 2 challenges from the grid to complete.  There are resources included below to help you with your challenges.  Remember to send us your learning as usual.</a:t>
            </a:r>
            <a:endParaRPr/>
          </a:p>
          <a:p>
            <a:pPr marL="0" lvl="0" indent="0" algn="ctr" rtl="0">
              <a:spcBef>
                <a:spcPts val="0"/>
              </a:spcBef>
              <a:spcAft>
                <a:spcPts val="0"/>
              </a:spcAft>
              <a:buNone/>
            </a:pPr>
            <a:r>
              <a:rPr lang="en"/>
              <a:t>We hope you enjoy your VIRTUAL SCHOOL TRIP!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ctrTitle"/>
          </p:nvPr>
        </p:nvSpPr>
        <p:spPr>
          <a:xfrm>
            <a:off x="495523" y="1123650"/>
            <a:ext cx="83298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are the Modern Wonders of the World</a:t>
            </a:r>
            <a:endParaRPr/>
          </a:p>
        </p:txBody>
      </p:sp>
      <p:sp>
        <p:nvSpPr>
          <p:cNvPr id="147" name="Google Shape;147;p16"/>
          <p:cNvSpPr txBox="1">
            <a:spLocks noGrp="1"/>
          </p:cNvSpPr>
          <p:nvPr>
            <p:ph type="subTitle" idx="1"/>
          </p:nvPr>
        </p:nvSpPr>
        <p:spPr>
          <a:xfrm>
            <a:off x="495525" y="2571750"/>
            <a:ext cx="8259600" cy="179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The original list of Wonders of the World was written in the second century BC.  Many of the original monument didn’t exist any more (the only original Wonder which still exists are the Pyramids in Egypt) - so a Swiss organisation carried out a world-wide vote in 2000BC to update the Wonders of the World.  After millions of votes, they came up with a list of 7 of the most impressive and important monuments around the world!  This is your chance to visit them!!</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7"/>
          <p:cNvPicPr preferRelativeResize="0"/>
          <p:nvPr/>
        </p:nvPicPr>
        <p:blipFill>
          <a:blip r:embed="rId3">
            <a:alphaModFix/>
          </a:blip>
          <a:stretch>
            <a:fillRect/>
          </a:stretch>
        </p:blipFill>
        <p:spPr>
          <a:xfrm>
            <a:off x="838825" y="290525"/>
            <a:ext cx="7506625" cy="4562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a:spLocks noGrp="1"/>
          </p:cNvSpPr>
          <p:nvPr>
            <p:ph type="ctrTitle"/>
          </p:nvPr>
        </p:nvSpPr>
        <p:spPr>
          <a:xfrm>
            <a:off x="1891353" y="389408"/>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Links to the tours...</a:t>
            </a:r>
            <a:endParaRPr/>
          </a:p>
        </p:txBody>
      </p:sp>
      <p:sp>
        <p:nvSpPr>
          <p:cNvPr id="158" name="Google Shape;158;p18"/>
          <p:cNvSpPr txBox="1">
            <a:spLocks noGrp="1"/>
          </p:cNvSpPr>
          <p:nvPr>
            <p:ph type="subTitle" idx="1"/>
          </p:nvPr>
        </p:nvSpPr>
        <p:spPr>
          <a:xfrm>
            <a:off x="467425" y="1656475"/>
            <a:ext cx="8287800" cy="313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GREAT WALL OF CHINA TOURS</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3"/>
              </a:rPr>
              <a:t>https://www.thechinaguide.com/destination/great-wall-of-china</a:t>
            </a:r>
            <a:endParaRPr/>
          </a:p>
          <a:p>
            <a:pPr marL="0" lvl="0" indent="0" algn="ctr" rtl="0">
              <a:spcBef>
                <a:spcPts val="0"/>
              </a:spcBef>
              <a:spcAft>
                <a:spcPts val="0"/>
              </a:spcAft>
              <a:buNone/>
            </a:pP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4"/>
              </a:rPr>
              <a:t>http://www.airpano.com/360photo/China-Great-Wall/</a:t>
            </a:r>
            <a:endParaRPr/>
          </a:p>
          <a:p>
            <a:pPr marL="0" lvl="0" indent="0" algn="ctr" rtl="0">
              <a:spcBef>
                <a:spcPts val="0"/>
              </a:spcBef>
              <a:spcAft>
                <a:spcPts val="0"/>
              </a:spcAft>
              <a:buNone/>
            </a:pPr>
            <a:endParaRPr/>
          </a:p>
          <a:p>
            <a:pPr marL="0" lvl="0" indent="0" algn="ctr" rtl="0">
              <a:spcBef>
                <a:spcPts val="0"/>
              </a:spcBef>
              <a:spcAft>
                <a:spcPts val="0"/>
              </a:spcAft>
              <a:buNone/>
            </a:pPr>
            <a:r>
              <a:rPr lang="en"/>
              <a:t>MACHU PICCHU (PERU) TOUR</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5"/>
              </a:rPr>
              <a:t>https://www.youvisit.com/tour/machupicchu</a:t>
            </a:r>
            <a:endParaRPr/>
          </a:p>
          <a:p>
            <a:pPr marL="0" lvl="0" indent="0" algn="ctr" rtl="0">
              <a:spcBef>
                <a:spcPts val="0"/>
              </a:spcBef>
              <a:spcAft>
                <a:spcPts val="0"/>
              </a:spcAft>
              <a:buNone/>
            </a:pPr>
            <a:endParaRPr/>
          </a:p>
          <a:p>
            <a:pPr marL="0" lvl="0" indent="0" algn="ctr" rtl="0">
              <a:spcBef>
                <a:spcPts val="0"/>
              </a:spcBef>
              <a:spcAft>
                <a:spcPts val="0"/>
              </a:spcAft>
              <a:buNone/>
            </a:pPr>
            <a:r>
              <a:rPr lang="en"/>
              <a:t>TAJ MAHAL (INDIA) TOUR</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6"/>
              </a:rPr>
              <a:t>https://www.google.com/maps/@27.1737154,78.0420194,3a,75y,9.12h,89.93t/data=!3m6!1e1!3m4!1sz1J2kgnS2xmJQTOPTcHIVg!2e0!7i13312!8i6656?hl=en%2F%2Fwww.google.com%2Fmaps%2Fpreview%2F%4027.173385%2C78.042122%2C3a%2C75y%2C1.38h%2C89.29t%2Fdata%3D%213m5%211e1%213m3%211sypwvZafR9EHGbeK0JPItLg%212e0%213e5%3Fhl%3Den</a:t>
            </a:r>
            <a:endParaRPr/>
          </a:p>
          <a:p>
            <a:pPr marL="0" lvl="0" indent="0" algn="ctr" rtl="0">
              <a:spcBef>
                <a:spcPts val="0"/>
              </a:spcBef>
              <a:spcAft>
                <a:spcPts val="0"/>
              </a:spcAft>
              <a:buNone/>
            </a:pP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7"/>
              </a:rPr>
              <a:t>https://www.airpano.com/360photo/Taj-Mahal-India/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a:spLocks noGrp="1"/>
          </p:cNvSpPr>
          <p:nvPr>
            <p:ph type="ctrTitle"/>
          </p:nvPr>
        </p:nvSpPr>
        <p:spPr>
          <a:xfrm>
            <a:off x="1891353" y="-67792"/>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Links to the tours...</a:t>
            </a:r>
            <a:endParaRPr/>
          </a:p>
        </p:txBody>
      </p:sp>
      <p:sp>
        <p:nvSpPr>
          <p:cNvPr id="164" name="Google Shape;164;p19"/>
          <p:cNvSpPr txBox="1">
            <a:spLocks noGrp="1"/>
          </p:cNvSpPr>
          <p:nvPr>
            <p:ph type="subTitle" idx="1"/>
          </p:nvPr>
        </p:nvSpPr>
        <p:spPr>
          <a:xfrm>
            <a:off x="467425" y="970675"/>
            <a:ext cx="8287800" cy="363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PETRA (JORDAN) TOURS</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3"/>
              </a:rPr>
              <a:t>http://visitpetra.jo/Pages/viewpage.aspx?pageID=140</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4"/>
              </a:rPr>
              <a:t>https://www.google.co.uk/maps/about/behind-the-scenes/streetview/treks/petra/</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5"/>
              </a:rPr>
              <a:t>https://secretldn.com/eurostar-passport-free-travel/</a:t>
            </a:r>
            <a:endParaRPr/>
          </a:p>
          <a:p>
            <a:pPr marL="0" lvl="0" indent="0" algn="ctr" rtl="0">
              <a:spcBef>
                <a:spcPts val="0"/>
              </a:spcBef>
              <a:spcAft>
                <a:spcPts val="0"/>
              </a:spcAft>
              <a:buNone/>
            </a:pPr>
            <a:endParaRPr/>
          </a:p>
          <a:p>
            <a:pPr marL="0" lvl="0" indent="0" algn="ctr" rtl="0">
              <a:spcBef>
                <a:spcPts val="0"/>
              </a:spcBef>
              <a:spcAft>
                <a:spcPts val="0"/>
              </a:spcAft>
              <a:buNone/>
            </a:pPr>
            <a:r>
              <a:rPr lang="en"/>
              <a:t>PYRAMIDS OF GIZA (EGYPT) TOUR</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6"/>
              </a:rPr>
              <a:t>http://www.3dmekanlar.com/en/the-pyramids.html</a:t>
            </a:r>
            <a:endParaRPr/>
          </a:p>
          <a:p>
            <a:pPr marL="0" lvl="0" indent="0" algn="ctr" rtl="0">
              <a:spcBef>
                <a:spcPts val="0"/>
              </a:spcBef>
              <a:spcAft>
                <a:spcPts val="0"/>
              </a:spcAft>
              <a:buNone/>
            </a:pPr>
            <a:endParaRPr/>
          </a:p>
          <a:p>
            <a:pPr marL="0" lvl="0" indent="0" algn="ctr" rtl="0">
              <a:spcBef>
                <a:spcPts val="0"/>
              </a:spcBef>
              <a:spcAft>
                <a:spcPts val="0"/>
              </a:spcAft>
              <a:buNone/>
            </a:pPr>
            <a:r>
              <a:rPr lang="en"/>
              <a:t>THE COLOSSEUM (ITALY) TOUR</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7"/>
              </a:rPr>
              <a:t>https://www.il-colosseo.it/en/visita_virtuale_colosseo.php</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8"/>
              </a:rPr>
              <a:t>https://www.touristtube.com/Things-to-do-in-Rome/Colosseum-360</a:t>
            </a:r>
            <a:endParaRPr/>
          </a:p>
          <a:p>
            <a:pPr marL="0" lvl="0" indent="0" algn="ctr" rtl="0">
              <a:spcBef>
                <a:spcPts val="0"/>
              </a:spcBef>
              <a:spcAft>
                <a:spcPts val="0"/>
              </a:spcAft>
              <a:buNone/>
            </a:pPr>
            <a:endParaRPr/>
          </a:p>
          <a:p>
            <a:pPr marL="0" lvl="0" indent="0" algn="ctr" rtl="0">
              <a:spcBef>
                <a:spcPts val="0"/>
              </a:spcBef>
              <a:spcAft>
                <a:spcPts val="0"/>
              </a:spcAft>
              <a:buNone/>
            </a:pPr>
            <a:r>
              <a:rPr lang="en"/>
              <a:t>CHRIST THE REDEEMER STATUE (BRAZIL) TOUR</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9"/>
              </a:rPr>
              <a:t>https://www.airpano.com/360photo/Christ-the-Redeemer/</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10"/>
              </a:rPr>
              <a:t>http://www.worldtour360.com/360.php?country=Brazil&amp;swf=ChristtheRedeemer20091227&amp;lang=en</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11"/>
              </a:rPr>
              <a:t>https://www.youvisit.com/tour/brazil</a:t>
            </a:r>
            <a:endParaRPr/>
          </a:p>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aphicFrame>
        <p:nvGraphicFramePr>
          <p:cNvPr id="169" name="Google Shape;169;p20"/>
          <p:cNvGraphicFramePr/>
          <p:nvPr/>
        </p:nvGraphicFramePr>
        <p:xfrm>
          <a:off x="299000" y="327150"/>
          <a:ext cx="3000000" cy="3000000"/>
        </p:xfrm>
        <a:graphic>
          <a:graphicData uri="http://schemas.openxmlformats.org/drawingml/2006/table">
            <a:tbl>
              <a:tblPr>
                <a:noFill/>
                <a:tableStyleId>{83B7D1C5-B3DA-4042-8286-292402873FD1}</a:tableStyleId>
              </a:tblPr>
              <a:tblGrid>
                <a:gridCol w="2132975">
                  <a:extLst>
                    <a:ext uri="{9D8B030D-6E8A-4147-A177-3AD203B41FA5}">
                      <a16:colId xmlns:a16="http://schemas.microsoft.com/office/drawing/2014/main" val="20000"/>
                    </a:ext>
                  </a:extLst>
                </a:gridCol>
                <a:gridCol w="2132975">
                  <a:extLst>
                    <a:ext uri="{9D8B030D-6E8A-4147-A177-3AD203B41FA5}">
                      <a16:colId xmlns:a16="http://schemas.microsoft.com/office/drawing/2014/main" val="20001"/>
                    </a:ext>
                  </a:extLst>
                </a:gridCol>
                <a:gridCol w="2132975">
                  <a:extLst>
                    <a:ext uri="{9D8B030D-6E8A-4147-A177-3AD203B41FA5}">
                      <a16:colId xmlns:a16="http://schemas.microsoft.com/office/drawing/2014/main" val="20002"/>
                    </a:ext>
                  </a:extLst>
                </a:gridCol>
                <a:gridCol w="2132975">
                  <a:extLst>
                    <a:ext uri="{9D8B030D-6E8A-4147-A177-3AD203B41FA5}">
                      <a16:colId xmlns:a16="http://schemas.microsoft.com/office/drawing/2014/main" val="20003"/>
                    </a:ext>
                  </a:extLst>
                </a:gridCol>
              </a:tblGrid>
              <a:tr h="524350">
                <a:tc>
                  <a:txBody>
                    <a:bodyPr/>
                    <a:lstStyle/>
                    <a:p>
                      <a:pPr marL="0" lvl="0" indent="0" algn="l" rtl="0">
                        <a:spcBef>
                          <a:spcPts val="0"/>
                        </a:spcBef>
                        <a:spcAft>
                          <a:spcPts val="0"/>
                        </a:spcAft>
                        <a:buNone/>
                      </a:pPr>
                      <a:r>
                        <a:rPr lang="en" sz="1700" b="1"/>
                        <a:t>ENGLISH</a:t>
                      </a:r>
                      <a:endParaRPr sz="1700" b="1"/>
                    </a:p>
                  </a:txBody>
                  <a:tcPr marL="91425" marR="91425" marT="91425" marB="91425"/>
                </a:tc>
                <a:tc>
                  <a:txBody>
                    <a:bodyPr/>
                    <a:lstStyle/>
                    <a:p>
                      <a:pPr marL="0" lvl="0" indent="0" algn="l" rtl="0">
                        <a:spcBef>
                          <a:spcPts val="0"/>
                        </a:spcBef>
                        <a:spcAft>
                          <a:spcPts val="0"/>
                        </a:spcAft>
                        <a:buNone/>
                      </a:pPr>
                      <a:r>
                        <a:rPr lang="en" sz="1700" b="1"/>
                        <a:t>MATHS</a:t>
                      </a:r>
                      <a:endParaRPr sz="1700" b="1"/>
                    </a:p>
                  </a:txBody>
                  <a:tcPr marL="91425" marR="91425" marT="91425" marB="91425"/>
                </a:tc>
                <a:tc>
                  <a:txBody>
                    <a:bodyPr/>
                    <a:lstStyle/>
                    <a:p>
                      <a:pPr marL="0" lvl="0" indent="0" algn="l" rtl="0">
                        <a:spcBef>
                          <a:spcPts val="0"/>
                        </a:spcBef>
                        <a:spcAft>
                          <a:spcPts val="0"/>
                        </a:spcAft>
                        <a:buNone/>
                      </a:pPr>
                      <a:r>
                        <a:rPr lang="en" sz="1700" b="1"/>
                        <a:t>ART/DT</a:t>
                      </a:r>
                      <a:endParaRPr sz="1700" b="1"/>
                    </a:p>
                  </a:txBody>
                  <a:tcPr marL="91425" marR="91425" marT="91425" marB="91425"/>
                </a:tc>
                <a:tc>
                  <a:txBody>
                    <a:bodyPr/>
                    <a:lstStyle/>
                    <a:p>
                      <a:pPr marL="0" lvl="0" indent="0" algn="l" rtl="0">
                        <a:spcBef>
                          <a:spcPts val="0"/>
                        </a:spcBef>
                        <a:spcAft>
                          <a:spcPts val="0"/>
                        </a:spcAft>
                        <a:buNone/>
                      </a:pPr>
                      <a:r>
                        <a:rPr lang="en" sz="1700" b="1"/>
                        <a:t>SCIENCE / THEME</a:t>
                      </a:r>
                      <a:endParaRPr sz="1700" b="1"/>
                    </a:p>
                  </a:txBody>
                  <a:tcPr marL="91425" marR="91425" marT="91425" marB="91425"/>
                </a:tc>
                <a:extLst>
                  <a:ext uri="{0D108BD9-81ED-4DB2-BD59-A6C34878D82A}">
                    <a16:rowId xmlns:a16="http://schemas.microsoft.com/office/drawing/2014/main" val="10000"/>
                  </a:ext>
                </a:extLst>
              </a:tr>
              <a:tr h="1340375">
                <a:tc>
                  <a:txBody>
                    <a:bodyPr/>
                    <a:lstStyle/>
                    <a:p>
                      <a:pPr marL="0" lvl="0" indent="0" algn="l" rtl="0">
                        <a:spcBef>
                          <a:spcPts val="0"/>
                        </a:spcBef>
                        <a:spcAft>
                          <a:spcPts val="0"/>
                        </a:spcAft>
                        <a:buNone/>
                      </a:pPr>
                      <a:r>
                        <a:rPr lang="en" sz="1200"/>
                        <a:t>Create a travel brochure to advertise why people should come and visit the modern wonders of the world. Include things to see and do, what the cultures are like, food you might sample. </a:t>
                      </a:r>
                      <a:endParaRPr sz="1200"/>
                    </a:p>
                  </a:txBody>
                  <a:tcPr marL="91425" marR="91425" marT="91425" marB="91425"/>
                </a:tc>
                <a:tc>
                  <a:txBody>
                    <a:bodyPr/>
                    <a:lstStyle/>
                    <a:p>
                      <a:pPr marL="0" lvl="0" indent="0" algn="l" rtl="0">
                        <a:spcBef>
                          <a:spcPts val="0"/>
                        </a:spcBef>
                        <a:spcAft>
                          <a:spcPts val="0"/>
                        </a:spcAft>
                        <a:buNone/>
                      </a:pPr>
                      <a:r>
                        <a:rPr lang="en" sz="1200"/>
                        <a:t>Using the map provided - calculate a route which would visit all of the seven wonders of the world.  What is the shortest possible route?  What is the longest possible route?</a:t>
                      </a:r>
                      <a:endParaRPr sz="1200"/>
                    </a:p>
                  </a:txBody>
                  <a:tcPr marL="91425" marR="91425" marT="91425" marB="91425"/>
                </a:tc>
                <a:tc>
                  <a:txBody>
                    <a:bodyPr/>
                    <a:lstStyle/>
                    <a:p>
                      <a:pPr marL="0" lvl="0" indent="0" algn="l" rtl="0">
                        <a:spcBef>
                          <a:spcPts val="0"/>
                        </a:spcBef>
                        <a:spcAft>
                          <a:spcPts val="0"/>
                        </a:spcAft>
                        <a:buNone/>
                      </a:pPr>
                      <a:r>
                        <a:rPr lang="en" sz="1200"/>
                        <a:t>Sketch three of the seven wonders of the world - you choose which ones.</a:t>
                      </a:r>
                      <a:endParaRPr sz="1200"/>
                    </a:p>
                  </a:txBody>
                  <a:tcPr marL="91425" marR="91425" marT="91425" marB="91425"/>
                </a:tc>
                <a:tc>
                  <a:txBody>
                    <a:bodyPr/>
                    <a:lstStyle/>
                    <a:p>
                      <a:pPr marL="0" lvl="0" indent="0" algn="l" rtl="0">
                        <a:spcBef>
                          <a:spcPts val="0"/>
                        </a:spcBef>
                        <a:spcAft>
                          <a:spcPts val="0"/>
                        </a:spcAft>
                        <a:buNone/>
                      </a:pPr>
                      <a:r>
                        <a:rPr lang="en" sz="1200"/>
                        <a:t>Write like the Mayans.  Use the Mayan Alphabet to create a short message explaining why people should visit Chichen Itza.</a:t>
                      </a:r>
                      <a:endParaRPr sz="1200"/>
                    </a:p>
                  </a:txBody>
                  <a:tcPr marL="91425" marR="91425" marT="91425" marB="91425"/>
                </a:tc>
                <a:extLst>
                  <a:ext uri="{0D108BD9-81ED-4DB2-BD59-A6C34878D82A}">
                    <a16:rowId xmlns:a16="http://schemas.microsoft.com/office/drawing/2014/main" val="10001"/>
                  </a:ext>
                </a:extLst>
              </a:tr>
              <a:tr h="1340375">
                <a:tc>
                  <a:txBody>
                    <a:bodyPr/>
                    <a:lstStyle/>
                    <a:p>
                      <a:pPr marL="0" lvl="0" indent="0" algn="l" rtl="0">
                        <a:spcBef>
                          <a:spcPts val="0"/>
                        </a:spcBef>
                        <a:spcAft>
                          <a:spcPts val="0"/>
                        </a:spcAft>
                        <a:buNone/>
                      </a:pPr>
                      <a:r>
                        <a:rPr lang="en" sz="1200"/>
                        <a:t>Film a short video diary of yourself talking about your favourite wonder! What did you see, how did it make you feel, what could you hear/smell/touch? </a:t>
                      </a:r>
                      <a:endParaRPr sz="1200"/>
                    </a:p>
                  </a:txBody>
                  <a:tcPr marL="91425" marR="91425" marT="91425" marB="91425"/>
                </a:tc>
                <a:tc>
                  <a:txBody>
                    <a:bodyPr/>
                    <a:lstStyle/>
                    <a:p>
                      <a:pPr marL="0" lvl="0" indent="0" algn="l" rtl="0">
                        <a:spcBef>
                          <a:spcPts val="0"/>
                        </a:spcBef>
                        <a:spcAft>
                          <a:spcPts val="0"/>
                        </a:spcAft>
                        <a:buNone/>
                      </a:pPr>
                      <a:r>
                        <a:rPr lang="en" sz="1200"/>
                        <a:t>Complete the Exchange Rate challenge to see how much money you would need to visit each of the different Wonders of the World.</a:t>
                      </a:r>
                      <a:endParaRPr sz="1200"/>
                    </a:p>
                  </a:txBody>
                  <a:tcPr marL="91425" marR="91425" marT="91425" marB="91425"/>
                </a:tc>
                <a:tc>
                  <a:txBody>
                    <a:bodyPr/>
                    <a:lstStyle/>
                    <a:p>
                      <a:pPr marL="0" lvl="0" indent="0" algn="l" rtl="0">
                        <a:spcBef>
                          <a:spcPts val="0"/>
                        </a:spcBef>
                        <a:spcAft>
                          <a:spcPts val="0"/>
                        </a:spcAft>
                        <a:buNone/>
                      </a:pPr>
                      <a:r>
                        <a:rPr lang="en" sz="1200"/>
                        <a:t>Make a 3D model of one of the Seven Wonders - you could use card, lego, play-doh, cushions etc. etc.  Send us a photo of your creation.</a:t>
                      </a:r>
                      <a:endParaRPr sz="1200"/>
                    </a:p>
                  </a:txBody>
                  <a:tcPr marL="91425" marR="91425" marT="91425" marB="91425"/>
                </a:tc>
                <a:tc>
                  <a:txBody>
                    <a:bodyPr/>
                    <a:lstStyle/>
                    <a:p>
                      <a:pPr marL="0" lvl="0" indent="0" algn="l" rtl="0">
                        <a:spcBef>
                          <a:spcPts val="0"/>
                        </a:spcBef>
                        <a:spcAft>
                          <a:spcPts val="0"/>
                        </a:spcAft>
                        <a:buNone/>
                      </a:pPr>
                      <a:r>
                        <a:rPr lang="en" sz="1200"/>
                        <a:t>Research the date which all of the Seven Wonders were created (or thought to have been created).  Place these in order on a timeline - from longest ago to the present day.</a:t>
                      </a:r>
                      <a:endParaRPr sz="1200"/>
                    </a:p>
                  </a:txBody>
                  <a:tcPr marL="91425" marR="91425" marT="91425" marB="91425"/>
                </a:tc>
                <a:extLst>
                  <a:ext uri="{0D108BD9-81ED-4DB2-BD59-A6C34878D82A}">
                    <a16:rowId xmlns:a16="http://schemas.microsoft.com/office/drawing/2014/main" val="10002"/>
                  </a:ext>
                </a:extLst>
              </a:tr>
              <a:tr h="1340375">
                <a:tc>
                  <a:txBody>
                    <a:bodyPr/>
                    <a:lstStyle/>
                    <a:p>
                      <a:pPr marL="0" lvl="0" indent="0" algn="l" rtl="0">
                        <a:spcBef>
                          <a:spcPts val="0"/>
                        </a:spcBef>
                        <a:spcAft>
                          <a:spcPts val="0"/>
                        </a:spcAft>
                        <a:buNone/>
                      </a:pPr>
                      <a:r>
                        <a:rPr lang="en" sz="1200"/>
                        <a:t>Create a poem about one of the wonders you have seen. Can you use repetition, alliteration, similes and rhyme? </a:t>
                      </a:r>
                      <a:endParaRPr sz="1200"/>
                    </a:p>
                  </a:txBody>
                  <a:tcPr marL="91425" marR="91425" marT="91425" marB="91425"/>
                </a:tc>
                <a:tc>
                  <a:txBody>
                    <a:bodyPr/>
                    <a:lstStyle/>
                    <a:p>
                      <a:pPr marL="0" lvl="0" indent="0" algn="l" rtl="0">
                        <a:spcBef>
                          <a:spcPts val="0"/>
                        </a:spcBef>
                        <a:spcAft>
                          <a:spcPts val="0"/>
                        </a:spcAft>
                        <a:buNone/>
                      </a:pPr>
                      <a:r>
                        <a:rPr lang="en" sz="1200"/>
                        <a:t>There are lots of pyramids in the New Seven wornder of the world.  See if you can solve the number pyramid problems.</a:t>
                      </a:r>
                      <a:endParaRPr sz="1200"/>
                    </a:p>
                  </a:txBody>
                  <a:tcPr marL="91425" marR="91425" marT="91425" marB="91425"/>
                </a:tc>
                <a:tc>
                  <a:txBody>
                    <a:bodyPr/>
                    <a:lstStyle/>
                    <a:p>
                      <a:pPr marL="0" lvl="0" indent="0" algn="l" rtl="0">
                        <a:spcBef>
                          <a:spcPts val="0"/>
                        </a:spcBef>
                        <a:spcAft>
                          <a:spcPts val="0"/>
                        </a:spcAft>
                        <a:buNone/>
                      </a:pPr>
                      <a:r>
                        <a:rPr lang="en" sz="1200"/>
                        <a:t>Create an edible creation which looks like one of the Seven Wonders.</a:t>
                      </a:r>
                      <a:endParaRPr sz="1200"/>
                    </a:p>
                  </a:txBody>
                  <a:tcPr marL="91425" marR="91425" marT="91425" marB="91425"/>
                </a:tc>
                <a:tc>
                  <a:txBody>
                    <a:bodyPr/>
                    <a:lstStyle/>
                    <a:p>
                      <a:pPr marL="0" lvl="0" indent="0" algn="l" rtl="0">
                        <a:spcBef>
                          <a:spcPts val="0"/>
                        </a:spcBef>
                        <a:spcAft>
                          <a:spcPts val="0"/>
                        </a:spcAft>
                        <a:buNone/>
                      </a:pPr>
                      <a:r>
                        <a:rPr lang="en" sz="1200"/>
                        <a:t>Research the languages spoken in each country of the Seven Wonders. Can you pick 5 phrases you have learnt in the different languages? </a:t>
                      </a:r>
                      <a:endParaRPr sz="12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1"/>
          <p:cNvPicPr preferRelativeResize="0"/>
          <p:nvPr/>
        </p:nvPicPr>
        <p:blipFill>
          <a:blip r:embed="rId3">
            <a:alphaModFix/>
          </a:blip>
          <a:stretch>
            <a:fillRect/>
          </a:stretch>
        </p:blipFill>
        <p:spPr>
          <a:xfrm>
            <a:off x="241000" y="169150"/>
            <a:ext cx="8783650" cy="4805200"/>
          </a:xfrm>
          <a:prstGeom prst="rect">
            <a:avLst/>
          </a:prstGeom>
          <a:noFill/>
          <a:ln>
            <a:noFill/>
          </a:ln>
        </p:spPr>
      </p:pic>
      <p:cxnSp>
        <p:nvCxnSpPr>
          <p:cNvPr id="175" name="Google Shape;175;p21"/>
          <p:cNvCxnSpPr/>
          <p:nvPr/>
        </p:nvCxnSpPr>
        <p:spPr>
          <a:xfrm rot="10800000" flipH="1">
            <a:off x="1797125" y="1722625"/>
            <a:ext cx="2715900" cy="694200"/>
          </a:xfrm>
          <a:prstGeom prst="straightConnector1">
            <a:avLst/>
          </a:prstGeom>
          <a:noFill/>
          <a:ln w="28575" cap="flat" cmpd="sng">
            <a:solidFill>
              <a:srgbClr val="FF0000"/>
            </a:solidFill>
            <a:prstDash val="dash"/>
            <a:round/>
            <a:headEnd type="none" w="med" len="med"/>
            <a:tailEnd type="none" w="med" len="med"/>
          </a:ln>
        </p:spPr>
      </p:cxnSp>
      <p:cxnSp>
        <p:nvCxnSpPr>
          <p:cNvPr id="176" name="Google Shape;176;p21"/>
          <p:cNvCxnSpPr/>
          <p:nvPr/>
        </p:nvCxnSpPr>
        <p:spPr>
          <a:xfrm>
            <a:off x="1797125" y="2416825"/>
            <a:ext cx="421500" cy="1128000"/>
          </a:xfrm>
          <a:prstGeom prst="straightConnector1">
            <a:avLst/>
          </a:prstGeom>
          <a:noFill/>
          <a:ln w="28575" cap="flat" cmpd="sng">
            <a:solidFill>
              <a:srgbClr val="FF0000"/>
            </a:solidFill>
            <a:prstDash val="dash"/>
            <a:round/>
            <a:headEnd type="none" w="med" len="med"/>
            <a:tailEnd type="none" w="med" len="med"/>
          </a:ln>
        </p:spPr>
      </p:cxnSp>
      <p:cxnSp>
        <p:nvCxnSpPr>
          <p:cNvPr id="177" name="Google Shape;177;p21"/>
          <p:cNvCxnSpPr/>
          <p:nvPr/>
        </p:nvCxnSpPr>
        <p:spPr>
          <a:xfrm>
            <a:off x="2255700" y="3569475"/>
            <a:ext cx="718800" cy="285000"/>
          </a:xfrm>
          <a:prstGeom prst="straightConnector1">
            <a:avLst/>
          </a:prstGeom>
          <a:noFill/>
          <a:ln w="28575" cap="flat" cmpd="sng">
            <a:solidFill>
              <a:srgbClr val="FF0000"/>
            </a:solidFill>
            <a:prstDash val="dash"/>
            <a:round/>
            <a:headEnd type="none" w="med" len="med"/>
            <a:tailEnd type="none" w="med" len="med"/>
          </a:ln>
        </p:spPr>
      </p:cxnSp>
      <p:cxnSp>
        <p:nvCxnSpPr>
          <p:cNvPr id="178" name="Google Shape;178;p21"/>
          <p:cNvCxnSpPr/>
          <p:nvPr/>
        </p:nvCxnSpPr>
        <p:spPr>
          <a:xfrm>
            <a:off x="4572000" y="1722625"/>
            <a:ext cx="2331600" cy="223200"/>
          </a:xfrm>
          <a:prstGeom prst="straightConnector1">
            <a:avLst/>
          </a:prstGeom>
          <a:noFill/>
          <a:ln w="28575" cap="flat" cmpd="sng">
            <a:solidFill>
              <a:srgbClr val="FF0000"/>
            </a:solidFill>
            <a:prstDash val="dash"/>
            <a:round/>
            <a:headEnd type="none" w="med" len="med"/>
            <a:tailEnd type="none" w="med" len="med"/>
          </a:ln>
        </p:spPr>
      </p:cxnSp>
      <p:cxnSp>
        <p:nvCxnSpPr>
          <p:cNvPr id="179" name="Google Shape;179;p21"/>
          <p:cNvCxnSpPr/>
          <p:nvPr/>
        </p:nvCxnSpPr>
        <p:spPr>
          <a:xfrm rot="10800000" flipH="1">
            <a:off x="6411375" y="1945900"/>
            <a:ext cx="504600" cy="276300"/>
          </a:xfrm>
          <a:prstGeom prst="straightConnector1">
            <a:avLst/>
          </a:prstGeom>
          <a:noFill/>
          <a:ln w="28575" cap="flat" cmpd="sng">
            <a:solidFill>
              <a:srgbClr val="FF0000"/>
            </a:solidFill>
            <a:prstDash val="dash"/>
            <a:round/>
            <a:headEnd type="none" w="med" len="med"/>
            <a:tailEnd type="none" w="med" len="med"/>
          </a:ln>
        </p:spPr>
      </p:cxnSp>
      <p:cxnSp>
        <p:nvCxnSpPr>
          <p:cNvPr id="180" name="Google Shape;180;p21"/>
          <p:cNvCxnSpPr/>
          <p:nvPr/>
        </p:nvCxnSpPr>
        <p:spPr>
          <a:xfrm>
            <a:off x="5184350" y="2098250"/>
            <a:ext cx="1173900" cy="132600"/>
          </a:xfrm>
          <a:prstGeom prst="straightConnector1">
            <a:avLst/>
          </a:prstGeom>
          <a:noFill/>
          <a:ln w="28575" cap="flat" cmpd="sng">
            <a:solidFill>
              <a:srgbClr val="FF0000"/>
            </a:solidFill>
            <a:prstDash val="dash"/>
            <a:round/>
            <a:headEnd type="none" w="med" len="med"/>
            <a:tailEnd type="none" w="med" len="med"/>
          </a:ln>
        </p:spPr>
      </p:cxnSp>
      <p:cxnSp>
        <p:nvCxnSpPr>
          <p:cNvPr id="181" name="Google Shape;181;p21"/>
          <p:cNvCxnSpPr/>
          <p:nvPr/>
        </p:nvCxnSpPr>
        <p:spPr>
          <a:xfrm rot="10800000" flipH="1">
            <a:off x="3024125" y="2069850"/>
            <a:ext cx="2181300" cy="1747500"/>
          </a:xfrm>
          <a:prstGeom prst="straightConnector1">
            <a:avLst/>
          </a:prstGeom>
          <a:noFill/>
          <a:ln w="28575" cap="flat" cmpd="sng">
            <a:solidFill>
              <a:srgbClr val="FF0000"/>
            </a:solidFill>
            <a:prstDash val="dash"/>
            <a:round/>
            <a:headEnd type="none" w="med" len="med"/>
            <a:tailEnd type="none" w="med" len="med"/>
          </a:ln>
        </p:spPr>
      </p:cxnSp>
      <p:cxnSp>
        <p:nvCxnSpPr>
          <p:cNvPr id="182" name="Google Shape;182;p21"/>
          <p:cNvCxnSpPr/>
          <p:nvPr/>
        </p:nvCxnSpPr>
        <p:spPr>
          <a:xfrm rot="10800000" flipH="1">
            <a:off x="2218525" y="1772575"/>
            <a:ext cx="2330100" cy="1772100"/>
          </a:xfrm>
          <a:prstGeom prst="straightConnector1">
            <a:avLst/>
          </a:prstGeom>
          <a:noFill/>
          <a:ln w="28575" cap="flat" cmpd="sng">
            <a:solidFill>
              <a:srgbClr val="FF0000"/>
            </a:solidFill>
            <a:prstDash val="dash"/>
            <a:round/>
            <a:headEnd type="none" w="med" len="med"/>
            <a:tailEnd type="none" w="med" len="med"/>
          </a:ln>
        </p:spPr>
      </p:cxnSp>
      <p:cxnSp>
        <p:nvCxnSpPr>
          <p:cNvPr id="183" name="Google Shape;183;p21"/>
          <p:cNvCxnSpPr/>
          <p:nvPr/>
        </p:nvCxnSpPr>
        <p:spPr>
          <a:xfrm>
            <a:off x="4513025" y="1691725"/>
            <a:ext cx="667500" cy="353400"/>
          </a:xfrm>
          <a:prstGeom prst="straightConnector1">
            <a:avLst/>
          </a:prstGeom>
          <a:noFill/>
          <a:ln w="28575" cap="flat" cmpd="sng">
            <a:solidFill>
              <a:srgbClr val="FF0000"/>
            </a:solidFill>
            <a:prstDash val="dash"/>
            <a:round/>
            <a:headEnd type="none" w="med" len="med"/>
            <a:tailEnd type="none" w="med" len="med"/>
          </a:ln>
        </p:spPr>
      </p:cxnSp>
      <p:sp>
        <p:nvSpPr>
          <p:cNvPr id="184" name="Google Shape;184;p21"/>
          <p:cNvSpPr txBox="1"/>
          <p:nvPr/>
        </p:nvSpPr>
        <p:spPr>
          <a:xfrm rot="-927438">
            <a:off x="2404377" y="1767834"/>
            <a:ext cx="991669" cy="27635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0000FF"/>
                </a:highlight>
                <a:latin typeface="Calibri"/>
                <a:ea typeface="Calibri"/>
                <a:cs typeface="Calibri"/>
                <a:sym typeface="Calibri"/>
              </a:rPr>
              <a:t>9,349km</a:t>
            </a:r>
            <a:endParaRPr b="1">
              <a:highlight>
                <a:srgbClr val="0000FF"/>
              </a:highlight>
              <a:latin typeface="Calibri"/>
              <a:ea typeface="Calibri"/>
              <a:cs typeface="Calibri"/>
              <a:sym typeface="Calibri"/>
            </a:endParaRPr>
          </a:p>
        </p:txBody>
      </p:sp>
      <p:sp>
        <p:nvSpPr>
          <p:cNvPr id="185" name="Google Shape;185;p21"/>
          <p:cNvSpPr txBox="1"/>
          <p:nvPr/>
        </p:nvSpPr>
        <p:spPr>
          <a:xfrm rot="-2269398">
            <a:off x="2659152" y="2433559"/>
            <a:ext cx="991637" cy="2762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0000FF"/>
                </a:highlight>
                <a:latin typeface="Calibri"/>
                <a:ea typeface="Calibri"/>
                <a:cs typeface="Calibri"/>
                <a:sym typeface="Calibri"/>
              </a:rPr>
              <a:t>10571km</a:t>
            </a:r>
            <a:endParaRPr b="1">
              <a:highlight>
                <a:srgbClr val="0000FF"/>
              </a:highlight>
              <a:latin typeface="Calibri"/>
              <a:ea typeface="Calibri"/>
              <a:cs typeface="Calibri"/>
              <a:sym typeface="Calibri"/>
            </a:endParaRPr>
          </a:p>
        </p:txBody>
      </p:sp>
      <p:sp>
        <p:nvSpPr>
          <p:cNvPr id="186" name="Google Shape;186;p21"/>
          <p:cNvSpPr txBox="1"/>
          <p:nvPr/>
        </p:nvSpPr>
        <p:spPr>
          <a:xfrm rot="-2355974">
            <a:off x="3249086" y="2842674"/>
            <a:ext cx="991587" cy="2763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0000FF"/>
                </a:highlight>
                <a:latin typeface="Calibri"/>
                <a:ea typeface="Calibri"/>
                <a:cs typeface="Calibri"/>
                <a:sym typeface="Calibri"/>
              </a:rPr>
              <a:t>10262km</a:t>
            </a:r>
            <a:endParaRPr b="1">
              <a:highlight>
                <a:srgbClr val="0000FF"/>
              </a:highlight>
              <a:latin typeface="Calibri"/>
              <a:ea typeface="Calibri"/>
              <a:cs typeface="Calibri"/>
              <a:sym typeface="Calibri"/>
            </a:endParaRPr>
          </a:p>
        </p:txBody>
      </p:sp>
      <p:sp>
        <p:nvSpPr>
          <p:cNvPr id="187" name="Google Shape;187;p21"/>
          <p:cNvSpPr txBox="1"/>
          <p:nvPr/>
        </p:nvSpPr>
        <p:spPr>
          <a:xfrm rot="217499">
            <a:off x="5225119" y="1445252"/>
            <a:ext cx="991684" cy="2762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0000FF"/>
                </a:highlight>
                <a:latin typeface="Calibri"/>
                <a:ea typeface="Calibri"/>
                <a:cs typeface="Calibri"/>
                <a:sym typeface="Calibri"/>
              </a:rPr>
              <a:t>8093km</a:t>
            </a:r>
            <a:endParaRPr b="1">
              <a:highlight>
                <a:srgbClr val="0000FF"/>
              </a:highlight>
              <a:latin typeface="Calibri"/>
              <a:ea typeface="Calibri"/>
              <a:cs typeface="Calibri"/>
              <a:sym typeface="Calibri"/>
            </a:endParaRPr>
          </a:p>
        </p:txBody>
      </p:sp>
      <p:sp>
        <p:nvSpPr>
          <p:cNvPr id="188" name="Google Shape;188;p21"/>
          <p:cNvSpPr txBox="1"/>
          <p:nvPr/>
        </p:nvSpPr>
        <p:spPr>
          <a:xfrm rot="-1929691">
            <a:off x="6563728" y="1824447"/>
            <a:ext cx="991907" cy="27634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0000FF"/>
                </a:highlight>
                <a:latin typeface="Calibri"/>
                <a:ea typeface="Calibri"/>
                <a:cs typeface="Calibri"/>
                <a:sym typeface="Calibri"/>
              </a:rPr>
              <a:t>3800km</a:t>
            </a:r>
            <a:endParaRPr b="1">
              <a:highlight>
                <a:srgbClr val="0000FF"/>
              </a:highlight>
              <a:latin typeface="Calibri"/>
              <a:ea typeface="Calibri"/>
              <a:cs typeface="Calibri"/>
              <a:sym typeface="Calibri"/>
            </a:endParaRPr>
          </a:p>
        </p:txBody>
      </p:sp>
      <p:sp>
        <p:nvSpPr>
          <p:cNvPr id="189" name="Google Shape;189;p21"/>
          <p:cNvSpPr txBox="1"/>
          <p:nvPr/>
        </p:nvSpPr>
        <p:spPr>
          <a:xfrm rot="188310">
            <a:off x="5529767" y="1900144"/>
            <a:ext cx="991788" cy="27642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0000FF"/>
                </a:highlight>
                <a:latin typeface="Calibri"/>
                <a:ea typeface="Calibri"/>
                <a:cs typeface="Calibri"/>
                <a:sym typeface="Calibri"/>
              </a:rPr>
              <a:t>4138km</a:t>
            </a:r>
            <a:endParaRPr b="1">
              <a:highlight>
                <a:srgbClr val="0000FF"/>
              </a:highlight>
              <a:latin typeface="Calibri"/>
              <a:ea typeface="Calibri"/>
              <a:cs typeface="Calibri"/>
              <a:sym typeface="Calibri"/>
            </a:endParaRPr>
          </a:p>
        </p:txBody>
      </p:sp>
      <p:sp>
        <p:nvSpPr>
          <p:cNvPr id="190" name="Google Shape;190;p21"/>
          <p:cNvSpPr txBox="1"/>
          <p:nvPr/>
        </p:nvSpPr>
        <p:spPr>
          <a:xfrm rot="1736711">
            <a:off x="4427215" y="1869748"/>
            <a:ext cx="991792" cy="2760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0000FF"/>
                </a:highlight>
                <a:latin typeface="Calibri"/>
                <a:ea typeface="Calibri"/>
                <a:cs typeface="Calibri"/>
                <a:sym typeface="Calibri"/>
              </a:rPr>
              <a:t>3650km</a:t>
            </a:r>
            <a:endParaRPr b="1">
              <a:highlight>
                <a:srgbClr val="0000FF"/>
              </a:highlight>
              <a:latin typeface="Calibri"/>
              <a:ea typeface="Calibri"/>
              <a:cs typeface="Calibri"/>
              <a:sym typeface="Calibri"/>
            </a:endParaRPr>
          </a:p>
        </p:txBody>
      </p:sp>
      <p:sp>
        <p:nvSpPr>
          <p:cNvPr id="191" name="Google Shape;191;p21"/>
          <p:cNvSpPr txBox="1"/>
          <p:nvPr/>
        </p:nvSpPr>
        <p:spPr>
          <a:xfrm rot="4403424">
            <a:off x="1307684" y="2805536"/>
            <a:ext cx="991782" cy="2761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0000FF"/>
                </a:highlight>
                <a:latin typeface="Calibri"/>
                <a:ea typeface="Calibri"/>
                <a:cs typeface="Calibri"/>
                <a:sym typeface="Calibri"/>
              </a:rPr>
              <a:t>4150km</a:t>
            </a:r>
            <a:endParaRPr b="1">
              <a:highlight>
                <a:srgbClr val="0000FF"/>
              </a:highlight>
              <a:latin typeface="Calibri"/>
              <a:ea typeface="Calibri"/>
              <a:cs typeface="Calibri"/>
              <a:sym typeface="Calibri"/>
            </a:endParaRPr>
          </a:p>
        </p:txBody>
      </p:sp>
      <p:sp>
        <p:nvSpPr>
          <p:cNvPr id="192" name="Google Shape;192;p21"/>
          <p:cNvSpPr txBox="1"/>
          <p:nvPr/>
        </p:nvSpPr>
        <p:spPr>
          <a:xfrm rot="1230441">
            <a:off x="2242323" y="3715923"/>
            <a:ext cx="991643" cy="27615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0000FF"/>
                </a:highlight>
                <a:latin typeface="Calibri"/>
                <a:ea typeface="Calibri"/>
                <a:cs typeface="Calibri"/>
                <a:sym typeface="Calibri"/>
              </a:rPr>
              <a:t>3275km</a:t>
            </a:r>
            <a:endParaRPr b="1">
              <a:highlight>
                <a:srgbClr val="0000FF"/>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1146</Words>
  <Application>Microsoft Office PowerPoint</Application>
  <PresentationFormat>On-screen Show (16:9)</PresentationFormat>
  <Paragraphs>95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Nunito</vt:lpstr>
      <vt:lpstr>Arial</vt:lpstr>
      <vt:lpstr>Calibri</vt:lpstr>
      <vt:lpstr>Shift</vt:lpstr>
      <vt:lpstr>MODERN WONDERS OF THE WORLD</vt:lpstr>
      <vt:lpstr>Welcome to your virtual tour of the Modern Seven Wonders of the World!</vt:lpstr>
      <vt:lpstr>HOW THE WEEK WILL WORK...</vt:lpstr>
      <vt:lpstr>What are the Modern Wonders of the World</vt:lpstr>
      <vt:lpstr>PowerPoint Presentation</vt:lpstr>
      <vt:lpstr>Links to the tours...</vt:lpstr>
      <vt:lpstr>Links to the tours...</vt:lpstr>
      <vt:lpstr>PowerPoint Presentation</vt:lpstr>
      <vt:lpstr>PowerPoint Presentation</vt:lpstr>
      <vt:lpstr>Exchange rate challenge. How much would the following items cost if you had to convert from pounds to the local currency (money)</vt:lpstr>
      <vt:lpstr>PowerPoint Presentation</vt:lpstr>
      <vt:lpstr>Pyramid puzzles…(be careful to work out the rule before you try and complete the boxes)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WONDERS OF THE WORLD</dc:title>
  <dc:creator>Tom Hazlewood</dc:creator>
  <cp:lastModifiedBy>Tom Hazlewood</cp:lastModifiedBy>
  <cp:revision>1</cp:revision>
  <dcterms:modified xsi:type="dcterms:W3CDTF">2020-06-26T14:16:16Z</dcterms:modified>
</cp:coreProperties>
</file>